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7" r:id="rId10"/>
    <p:sldId id="264" r:id="rId11"/>
    <p:sldId id="269" r:id="rId12"/>
    <p:sldId id="265" r:id="rId13"/>
    <p:sldId id="268" r:id="rId14"/>
    <p:sldId id="266" r:id="rId1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FE6C2-8AFE-4197-8470-67DA3F9A1345}" type="datetimeFigureOut">
              <a:rPr lang="lv-LV" smtClean="0"/>
              <a:t>2019.10.31.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2B903-8A9B-4C0D-A2E5-251704732321}" type="slidenum">
              <a:rPr lang="lv-LV" smtClean="0"/>
              <a:t>‹#›</a:t>
            </a:fld>
            <a:endParaRPr lang="lv-LV"/>
          </a:p>
        </p:txBody>
      </p:sp>
    </p:spTree>
    <p:extLst>
      <p:ext uri="{BB962C8B-B14F-4D97-AF65-F5344CB8AC3E}">
        <p14:creationId xmlns:p14="http://schemas.microsoft.com/office/powerpoint/2010/main" val="337224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C22B903-8A9B-4C0D-A2E5-251704732321}" type="slidenum">
              <a:rPr lang="lv-LV" smtClean="0"/>
              <a:t>2</a:t>
            </a:fld>
            <a:endParaRPr lang="lv-LV"/>
          </a:p>
        </p:txBody>
      </p:sp>
    </p:spTree>
    <p:extLst>
      <p:ext uri="{BB962C8B-B14F-4D97-AF65-F5344CB8AC3E}">
        <p14:creationId xmlns:p14="http://schemas.microsoft.com/office/powerpoint/2010/main" val="354071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 </a:t>
            </a:r>
            <a:endParaRPr lang="lv-LV" dirty="0"/>
          </a:p>
        </p:txBody>
      </p:sp>
      <p:sp>
        <p:nvSpPr>
          <p:cNvPr id="4" name="Slide Number Placeholder 3"/>
          <p:cNvSpPr>
            <a:spLocks noGrp="1"/>
          </p:cNvSpPr>
          <p:nvPr>
            <p:ph type="sldNum" sz="quarter" idx="10"/>
          </p:nvPr>
        </p:nvSpPr>
        <p:spPr/>
        <p:txBody>
          <a:bodyPr/>
          <a:lstStyle/>
          <a:p>
            <a:fld id="{BC22B903-8A9B-4C0D-A2E5-251704732321}" type="slidenum">
              <a:rPr lang="lv-LV" smtClean="0"/>
              <a:t>4</a:t>
            </a:fld>
            <a:endParaRPr lang="lv-LV"/>
          </a:p>
        </p:txBody>
      </p:sp>
    </p:spTree>
    <p:extLst>
      <p:ext uri="{BB962C8B-B14F-4D97-AF65-F5344CB8AC3E}">
        <p14:creationId xmlns:p14="http://schemas.microsoft.com/office/powerpoint/2010/main" val="151458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C22B903-8A9B-4C0D-A2E5-251704732321}" type="slidenum">
              <a:rPr lang="lv-LV" smtClean="0"/>
              <a:t>6</a:t>
            </a:fld>
            <a:endParaRPr lang="lv-LV"/>
          </a:p>
        </p:txBody>
      </p:sp>
    </p:spTree>
    <p:extLst>
      <p:ext uri="{BB962C8B-B14F-4D97-AF65-F5344CB8AC3E}">
        <p14:creationId xmlns:p14="http://schemas.microsoft.com/office/powerpoint/2010/main" val="297254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C22B903-8A9B-4C0D-A2E5-251704732321}" type="slidenum">
              <a:rPr lang="lv-LV" smtClean="0"/>
              <a:t>11</a:t>
            </a:fld>
            <a:endParaRPr lang="lv-LV"/>
          </a:p>
        </p:txBody>
      </p:sp>
    </p:spTree>
    <p:extLst>
      <p:ext uri="{BB962C8B-B14F-4D97-AF65-F5344CB8AC3E}">
        <p14:creationId xmlns:p14="http://schemas.microsoft.com/office/powerpoint/2010/main" val="172924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5B28616E-4410-489C-98F6-6DEAE7178455}"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250684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B28616E-4410-489C-98F6-6DEAE7178455}"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336492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B28616E-4410-489C-98F6-6DEAE7178455}"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14940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B28616E-4410-489C-98F6-6DEAE7178455}"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28904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8616E-4410-489C-98F6-6DEAE7178455}" type="datetimeFigureOut">
              <a:rPr lang="lv-LV" smtClean="0"/>
              <a:t>2019.10.31.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18801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5B28616E-4410-489C-98F6-6DEAE7178455}" type="datetimeFigureOut">
              <a:rPr lang="lv-LV" smtClean="0"/>
              <a:t>2019.10.31.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182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5B28616E-4410-489C-98F6-6DEAE7178455}" type="datetimeFigureOut">
              <a:rPr lang="lv-LV" smtClean="0"/>
              <a:t>2019.10.31.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222914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5B28616E-4410-489C-98F6-6DEAE7178455}" type="datetimeFigureOut">
              <a:rPr lang="lv-LV" smtClean="0"/>
              <a:t>2019.10.31.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78396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8616E-4410-489C-98F6-6DEAE7178455}" type="datetimeFigureOut">
              <a:rPr lang="lv-LV" smtClean="0"/>
              <a:t>2019.10.31.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395329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8616E-4410-489C-98F6-6DEAE7178455}" type="datetimeFigureOut">
              <a:rPr lang="lv-LV" smtClean="0"/>
              <a:t>2019.10.31.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176401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8616E-4410-489C-98F6-6DEAE7178455}" type="datetimeFigureOut">
              <a:rPr lang="lv-LV" smtClean="0"/>
              <a:t>2019.10.31.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F6725A-7B30-429D-8D62-2F64BF0ABE35}" type="slidenum">
              <a:rPr lang="lv-LV" smtClean="0"/>
              <a:t>‹#›</a:t>
            </a:fld>
            <a:endParaRPr lang="lv-LV"/>
          </a:p>
        </p:txBody>
      </p:sp>
    </p:spTree>
    <p:extLst>
      <p:ext uri="{BB962C8B-B14F-4D97-AF65-F5344CB8AC3E}">
        <p14:creationId xmlns:p14="http://schemas.microsoft.com/office/powerpoint/2010/main" val="10145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8616E-4410-489C-98F6-6DEAE7178455}" type="datetimeFigureOut">
              <a:rPr lang="lv-LV" smtClean="0"/>
              <a:t>2019.10.31.</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6725A-7B30-429D-8D62-2F64BF0ABE35}" type="slidenum">
              <a:rPr lang="lv-LV" smtClean="0"/>
              <a:t>‹#›</a:t>
            </a:fld>
            <a:endParaRPr lang="lv-LV"/>
          </a:p>
        </p:txBody>
      </p:sp>
    </p:spTree>
    <p:extLst>
      <p:ext uri="{BB962C8B-B14F-4D97-AF65-F5344CB8AC3E}">
        <p14:creationId xmlns:p14="http://schemas.microsoft.com/office/powerpoint/2010/main" val="358368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15616" y="3573016"/>
            <a:ext cx="7920880" cy="2736304"/>
          </a:xfrm>
        </p:spPr>
        <p:txBody>
          <a:bodyPr>
            <a:normAutofit fontScale="90000"/>
          </a:bodyPr>
          <a:lstStyle/>
          <a:p>
            <a:r>
              <a:rPr lang="lv-LV" b="1" dirty="0" smtClean="0">
                <a:solidFill>
                  <a:schemeClr val="bg1"/>
                </a:solidFill>
                <a:latin typeface="Comic Sans MS" pitchFamily="66" charset="0"/>
              </a:rPr>
              <a:t>TRAKAS </a:t>
            </a:r>
            <a:r>
              <a:rPr lang="lv-LV" b="1" dirty="0" smtClean="0">
                <a:solidFill>
                  <a:schemeClr val="bg1"/>
                </a:solidFill>
                <a:latin typeface="Comic Sans MS" pitchFamily="66" charset="0"/>
              </a:rPr>
              <a:t>LIETAS</a:t>
            </a:r>
            <a:r>
              <a:rPr lang="lv-LV" b="1" dirty="0" smtClean="0">
                <a:solidFill>
                  <a:schemeClr val="bg1"/>
                </a:solidFill>
                <a:latin typeface="Comic Sans MS" pitchFamily="66" charset="0"/>
              </a:rPr>
              <a:t/>
            </a:r>
            <a:br>
              <a:rPr lang="lv-LV" b="1" dirty="0" smtClean="0">
                <a:solidFill>
                  <a:schemeClr val="bg1"/>
                </a:solidFill>
                <a:latin typeface="Comic Sans MS" pitchFamily="66" charset="0"/>
              </a:rPr>
            </a:br>
            <a:r>
              <a:rPr lang="lv-LV" b="1" dirty="0">
                <a:solidFill>
                  <a:schemeClr val="bg1"/>
                </a:solidFill>
                <a:latin typeface="Comic Sans MS" pitchFamily="66" charset="0"/>
              </a:rPr>
              <a:t/>
            </a:r>
            <a:br>
              <a:rPr lang="lv-LV" b="1" dirty="0">
                <a:solidFill>
                  <a:schemeClr val="bg1"/>
                </a:solidFill>
                <a:latin typeface="Comic Sans MS" pitchFamily="66" charset="0"/>
              </a:rPr>
            </a:br>
            <a:r>
              <a:rPr lang="lv-LV" b="1" dirty="0" smtClean="0">
                <a:solidFill>
                  <a:schemeClr val="bg1"/>
                </a:solidFill>
                <a:latin typeface="Comic Sans MS" pitchFamily="66" charset="0"/>
              </a:rPr>
              <a:t> PAR KLIMATA </a:t>
            </a:r>
            <a:r>
              <a:rPr lang="lv-LV" b="1" dirty="0" smtClean="0">
                <a:solidFill>
                  <a:schemeClr val="bg1"/>
                </a:solidFill>
                <a:latin typeface="Comic Sans MS" pitchFamily="66" charset="0"/>
              </a:rPr>
              <a:t>IZMAIŅĀM…</a:t>
            </a:r>
            <a:br>
              <a:rPr lang="lv-LV" b="1" dirty="0" smtClean="0">
                <a:solidFill>
                  <a:schemeClr val="bg1"/>
                </a:solidFill>
                <a:latin typeface="Comic Sans MS" pitchFamily="66" charset="0"/>
              </a:rPr>
            </a:br>
            <a:r>
              <a:rPr lang="lv-LV" sz="2700" b="1" dirty="0" smtClean="0"/>
              <a:t>Sagatavoja: </a:t>
            </a:r>
            <a:r>
              <a:rPr lang="lv-LV" sz="2700" b="1" dirty="0"/>
              <a:t>Alūksnes PII «Sprīdītis» skolotāja Sanita </a:t>
            </a:r>
            <a:r>
              <a:rPr lang="lv-LV" sz="2700" b="1" dirty="0" err="1"/>
              <a:t>Strakša</a:t>
            </a:r>
            <a:endParaRPr lang="lv-LV" sz="2700" b="1" dirty="0">
              <a:solidFill>
                <a:schemeClr val="bg1"/>
              </a:solidFill>
              <a:latin typeface="Comic Sans MS" pitchFamily="66" charset="0"/>
            </a:endParaRPr>
          </a:p>
        </p:txBody>
      </p:sp>
    </p:spTree>
    <p:extLst>
      <p:ext uri="{BB962C8B-B14F-4D97-AF65-F5344CB8AC3E}">
        <p14:creationId xmlns:p14="http://schemas.microsoft.com/office/powerpoint/2010/main" val="396927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lv-LV" dirty="0" smtClean="0">
                <a:latin typeface="Comic Sans MS" pitchFamily="66" charset="0"/>
              </a:rPr>
              <a:t/>
            </a:r>
            <a:br>
              <a:rPr lang="lv-LV" dirty="0" smtClean="0">
                <a:latin typeface="Comic Sans MS" pitchFamily="66" charset="0"/>
              </a:rPr>
            </a:br>
            <a:r>
              <a:rPr lang="lv-LV" dirty="0" smtClean="0">
                <a:latin typeface="Comic Sans MS" pitchFamily="66" charset="0"/>
              </a:rPr>
              <a:t>Ko darīt, lai palīdzētu apturēt klimata izmaiņas</a:t>
            </a:r>
            <a:br>
              <a:rPr lang="lv-LV" dirty="0" smtClean="0">
                <a:latin typeface="Comic Sans MS" pitchFamily="66" charset="0"/>
              </a:rPr>
            </a:br>
            <a:endParaRPr lang="lv-LV" dirty="0">
              <a:latin typeface="Comic Sans MS" pitchFamily="66" charset="0"/>
            </a:endParaRPr>
          </a:p>
        </p:txBody>
      </p:sp>
      <p:sp>
        <p:nvSpPr>
          <p:cNvPr id="3" name="Content Placeholder 2"/>
          <p:cNvSpPr>
            <a:spLocks noGrp="1"/>
          </p:cNvSpPr>
          <p:nvPr>
            <p:ph idx="1"/>
          </p:nvPr>
        </p:nvSpPr>
        <p:spPr>
          <a:xfrm>
            <a:off x="899592" y="1988840"/>
            <a:ext cx="7992888" cy="4536504"/>
          </a:xfrm>
        </p:spPr>
        <p:txBody>
          <a:bodyPr>
            <a:normAutofit fontScale="92500"/>
          </a:bodyPr>
          <a:lstStyle/>
          <a:p>
            <a:pPr marL="0" indent="0" algn="just">
              <a:buNone/>
            </a:pPr>
            <a:r>
              <a:rPr lang="lv-LV" sz="2000" b="1" dirty="0" smtClean="0">
                <a:latin typeface="Comic Sans MS" pitchFamily="66" charset="0"/>
              </a:rPr>
              <a:t>Izvērtē iespējas taupīt elektroenerģiju! </a:t>
            </a:r>
            <a:r>
              <a:rPr lang="lv-LV" sz="2000" dirty="0" smtClean="0">
                <a:latin typeface="Comic Sans MS" pitchFamily="66" charset="0"/>
              </a:rPr>
              <a:t>Izslēdz elektroierīces, kuras nelieto. Izmanto ekonomiskās spuldzes. </a:t>
            </a:r>
          </a:p>
          <a:p>
            <a:pPr marL="0" indent="0" algn="just">
              <a:buNone/>
            </a:pPr>
            <a:r>
              <a:rPr lang="lv-LV" sz="2000" b="1" dirty="0" smtClean="0">
                <a:latin typeface="Comic Sans MS" pitchFamily="66" charset="0"/>
              </a:rPr>
              <a:t>Parūpējies par savas mājas siltumizolāciju</a:t>
            </a:r>
            <a:r>
              <a:rPr lang="lv-LV" sz="2000" dirty="0" smtClean="0">
                <a:latin typeface="Comic Sans MS" pitchFamily="66" charset="0"/>
              </a:rPr>
              <a:t>. Nodrošinot pēc iespējas labāku siltumizolāciju, tavas mājas apsildīšanai būs nepieciešams mazāks daudzums siltumenerģijas. Aiz centrālapkures radiatoriem pie ārsienām pielīmē siltumizolācijas plāksnes ar folijas pārklājumu vai vienkārši foliju, kas atstaros siltumu telpās. </a:t>
            </a:r>
          </a:p>
          <a:p>
            <a:pPr marL="0" indent="0" algn="just">
              <a:buNone/>
            </a:pPr>
            <a:r>
              <a:rPr lang="lv-LV" sz="2000" b="1" dirty="0" smtClean="0">
                <a:latin typeface="Comic Sans MS" pitchFamily="66" charset="0"/>
              </a:rPr>
              <a:t>Brauc ar velosipēdu! </a:t>
            </a:r>
            <a:r>
              <a:rPr lang="lv-LV" sz="2000" dirty="0" smtClean="0">
                <a:latin typeface="Comic Sans MS" pitchFamily="66" charset="0"/>
              </a:rPr>
              <a:t>Ne vienmēr ceļojumos vai ikdienas gaitās ir nepieciešams izmantot autotransportu. Nelieliem ceļojumiem ļoti piemērots pārvietošanās līdzeklis ir velosipēds. </a:t>
            </a:r>
          </a:p>
          <a:p>
            <a:pPr marL="0" indent="0" algn="just">
              <a:buNone/>
            </a:pPr>
            <a:r>
              <a:rPr lang="lv-LV" sz="2000" b="1" dirty="0" smtClean="0">
                <a:latin typeface="Comic Sans MS" pitchFamily="66" charset="0"/>
              </a:rPr>
              <a:t>Stādi kokus! </a:t>
            </a:r>
            <a:r>
              <a:rPr lang="lv-LV" sz="2000" dirty="0" smtClean="0">
                <a:latin typeface="Comic Sans MS" pitchFamily="66" charset="0"/>
              </a:rPr>
              <a:t>Šobrīd visā pasaulē tiek izcirsti mežu resursi, tomēr koki spēj absorbēt ievērojamu daļu ogļskābās gāzes.</a:t>
            </a:r>
          </a:p>
          <a:p>
            <a:pPr marL="0" indent="0" algn="just">
              <a:buNone/>
            </a:pPr>
            <a:r>
              <a:rPr lang="lv-LV" sz="2000" b="1" dirty="0" smtClean="0">
                <a:latin typeface="Comic Sans MS" pitchFamily="66" charset="0"/>
              </a:rPr>
              <a:t>Saki </a:t>
            </a:r>
            <a:r>
              <a:rPr lang="lv-LV" sz="2000" b="1" dirty="0" err="1" smtClean="0">
                <a:latin typeface="Comic Sans MS" pitchFamily="66" charset="0"/>
              </a:rPr>
              <a:t>vienreizlietomajamai</a:t>
            </a:r>
            <a:r>
              <a:rPr lang="lv-LV" sz="2000" b="1" dirty="0">
                <a:latin typeface="Comic Sans MS" pitchFamily="66" charset="0"/>
              </a:rPr>
              <a:t> </a:t>
            </a:r>
            <a:r>
              <a:rPr lang="lv-LV" sz="2000" b="1" dirty="0" smtClean="0">
                <a:latin typeface="Comic Sans MS" pitchFamily="66" charset="0"/>
              </a:rPr>
              <a:t>p</a:t>
            </a:r>
            <a:r>
              <a:rPr lang="lv-LV" sz="2000" b="1" dirty="0" smtClean="0">
                <a:latin typeface="Comic Sans MS" pitchFamily="66" charset="0"/>
              </a:rPr>
              <a:t>lastmasai - </a:t>
            </a:r>
            <a:r>
              <a:rPr lang="lv-LV" sz="2000" b="1" dirty="0">
                <a:latin typeface="Comic Sans MS" pitchFamily="66" charset="0"/>
              </a:rPr>
              <a:t>N</a:t>
            </a:r>
            <a:r>
              <a:rPr lang="lv-LV" sz="2000" b="1" dirty="0" smtClean="0">
                <a:latin typeface="Comic Sans MS" pitchFamily="66" charset="0"/>
              </a:rPr>
              <a:t>ē</a:t>
            </a:r>
            <a:r>
              <a:rPr lang="lv-LV" sz="2000" b="1" dirty="0" smtClean="0">
                <a:latin typeface="Comic Sans MS" pitchFamily="66" charset="0"/>
              </a:rPr>
              <a:t>! </a:t>
            </a:r>
            <a:r>
              <a:rPr lang="lv-LV" sz="2000" dirty="0" smtClean="0">
                <a:latin typeface="Comic Sans MS" pitchFamily="66" charset="0"/>
              </a:rPr>
              <a:t>Centies ikdienā </a:t>
            </a:r>
            <a:r>
              <a:rPr lang="lv-LV" sz="2000" dirty="0" smtClean="0">
                <a:latin typeface="Comic Sans MS" pitchFamily="66" charset="0"/>
              </a:rPr>
              <a:t>mazāk vai nemaz neizmantot </a:t>
            </a:r>
            <a:r>
              <a:rPr lang="lv-LV" sz="2000" dirty="0" smtClean="0">
                <a:latin typeface="Comic Sans MS" pitchFamily="66" charset="0"/>
              </a:rPr>
              <a:t>vienreizlietojamos plastmasas traukus</a:t>
            </a:r>
            <a:endParaRPr lang="lv-LV" sz="2000" dirty="0">
              <a:latin typeface="Comic Sans MS" pitchFamily="66" charset="0"/>
            </a:endParaRPr>
          </a:p>
        </p:txBody>
      </p:sp>
      <p:pic>
        <p:nvPicPr>
          <p:cNvPr id="2051" name="Picture 3" descr="C:\Users\Home\Downloads\download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2" y="4509121"/>
            <a:ext cx="724386" cy="542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me\Downloads\downlo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580" y="3212976"/>
            <a:ext cx="51845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ome\Downloads\1547182179tree-clipart-black-and-white-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5373217"/>
            <a:ext cx="589526" cy="58952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ome\Downloads\download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1" y="2132855"/>
            <a:ext cx="504057"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8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600" b="1" dirty="0" smtClean="0">
                <a:solidFill>
                  <a:schemeClr val="tx2">
                    <a:lumMod val="75000"/>
                  </a:schemeClr>
                </a:solidFill>
                <a:latin typeface="Comic Sans MS" pitchFamily="66" charset="0"/>
              </a:rPr>
              <a:t>Ne mazāk </a:t>
            </a:r>
            <a:r>
              <a:rPr lang="lv-LV" sz="2600" b="1" dirty="0" smtClean="0">
                <a:solidFill>
                  <a:schemeClr val="tx2">
                    <a:lumMod val="75000"/>
                  </a:schemeClr>
                </a:solidFill>
                <a:latin typeface="Comic Sans MS" pitchFamily="66" charset="0"/>
              </a:rPr>
              <a:t>svarīgu atbalstu savai planētai mēs varam </a:t>
            </a:r>
            <a:r>
              <a:rPr lang="lv-LV" sz="2600" b="1" dirty="0" smtClean="0">
                <a:solidFill>
                  <a:schemeClr val="tx2">
                    <a:lumMod val="75000"/>
                  </a:schemeClr>
                </a:solidFill>
                <a:latin typeface="Comic Sans MS" pitchFamily="66" charset="0"/>
              </a:rPr>
              <a:t>dot, </a:t>
            </a:r>
            <a:r>
              <a:rPr lang="lv-LV" sz="2600" b="1" dirty="0" smtClean="0">
                <a:solidFill>
                  <a:schemeClr val="tx2">
                    <a:lumMod val="75000"/>
                  </a:schemeClr>
                </a:solidFill>
                <a:latin typeface="Comic Sans MS" pitchFamily="66" charset="0"/>
              </a:rPr>
              <a:t>samazinot atkritumus, kas ir pārņēmuši katru zemes stūrīti. </a:t>
            </a:r>
            <a:endParaRPr lang="lv-LV" sz="2600" b="1" dirty="0">
              <a:solidFill>
                <a:schemeClr val="tx2">
                  <a:lumMod val="75000"/>
                </a:schemeClr>
              </a:solidFill>
              <a:latin typeface="Comic Sans MS" pitchFamily="66" charset="0"/>
            </a:endParaRPr>
          </a:p>
        </p:txBody>
      </p:sp>
      <p:sp>
        <p:nvSpPr>
          <p:cNvPr id="3" name="Content Placeholder 2"/>
          <p:cNvSpPr>
            <a:spLocks noGrp="1"/>
          </p:cNvSpPr>
          <p:nvPr>
            <p:ph idx="1"/>
          </p:nvPr>
        </p:nvSpPr>
        <p:spPr>
          <a:xfrm>
            <a:off x="179512" y="1600200"/>
            <a:ext cx="8712968" cy="5069160"/>
          </a:xfrm>
        </p:spPr>
        <p:txBody>
          <a:bodyPr>
            <a:noAutofit/>
          </a:bodyPr>
          <a:lstStyle/>
          <a:p>
            <a:pPr marL="0" lvl="0" indent="0">
              <a:lnSpc>
                <a:spcPct val="90000"/>
              </a:lnSpc>
              <a:spcBef>
                <a:spcPts val="1000"/>
              </a:spcBef>
              <a:buNone/>
            </a:pPr>
            <a:r>
              <a:rPr lang="lv-LV" sz="1650" b="1" dirty="0" smtClean="0">
                <a:solidFill>
                  <a:prstClr val="black"/>
                </a:solidFill>
                <a:latin typeface="Comic Sans MS" pitchFamily="66" charset="0"/>
              </a:rPr>
              <a:t>Lai atkritumus samazinātu, </a:t>
            </a:r>
            <a:r>
              <a:rPr lang="lv-LV" sz="1650" b="1" dirty="0" smtClean="0">
                <a:solidFill>
                  <a:prstClr val="black"/>
                </a:solidFill>
                <a:latin typeface="Comic Sans MS" pitchFamily="66" charset="0"/>
              </a:rPr>
              <a:t>mēs varam izvēlēties </a:t>
            </a:r>
            <a:r>
              <a:rPr lang="lv-LV" sz="1650" b="1" dirty="0" err="1" smtClean="0">
                <a:solidFill>
                  <a:prstClr val="black"/>
                </a:solidFill>
                <a:latin typeface="Comic Sans MS" pitchFamily="66" charset="0"/>
              </a:rPr>
              <a:t>beziepakojuma</a:t>
            </a:r>
            <a:r>
              <a:rPr lang="lv-LV" sz="1650" b="1" dirty="0" smtClean="0">
                <a:solidFill>
                  <a:prstClr val="black"/>
                </a:solidFill>
                <a:latin typeface="Comic Sans MS" pitchFamily="66" charset="0"/>
              </a:rPr>
              <a:t> preces, kā arī </a:t>
            </a:r>
            <a:r>
              <a:rPr lang="lv-LV" sz="1650" b="1" dirty="0" smtClean="0">
                <a:solidFill>
                  <a:prstClr val="black"/>
                </a:solidFill>
                <a:latin typeface="Comic Sans MS" pitchFamily="66" charset="0"/>
              </a:rPr>
              <a:t>tos varam  šķirot. </a:t>
            </a:r>
            <a:r>
              <a:rPr lang="lv-LV" sz="1650" b="1" dirty="0">
                <a:solidFill>
                  <a:prstClr val="black"/>
                </a:solidFill>
                <a:latin typeface="Comic Sans MS" pitchFamily="66" charset="0"/>
              </a:rPr>
              <a:t>Š</a:t>
            </a:r>
            <a:r>
              <a:rPr lang="lv-LV" sz="1650" b="1" dirty="0" smtClean="0">
                <a:solidFill>
                  <a:prstClr val="black"/>
                </a:solidFill>
                <a:latin typeface="Comic Sans MS" pitchFamily="66" charset="0"/>
              </a:rPr>
              <a:t>ķirojot </a:t>
            </a:r>
            <a:r>
              <a:rPr lang="lv-LV" sz="1650" b="1" dirty="0">
                <a:solidFill>
                  <a:prstClr val="black"/>
                </a:solidFill>
                <a:latin typeface="Comic Sans MS" pitchFamily="66" charset="0"/>
              </a:rPr>
              <a:t>atkritumus, mēs:</a:t>
            </a:r>
            <a:endParaRPr lang="lv-LV" sz="1650" dirty="0">
              <a:solidFill>
                <a:prstClr val="black"/>
              </a:solidFill>
              <a:latin typeface="Comic Sans MS" pitchFamily="66" charset="0"/>
            </a:endParaRPr>
          </a:p>
          <a:p>
            <a:pPr marL="228600" lvl="0" indent="-228600" algn="just">
              <a:lnSpc>
                <a:spcPct val="90000"/>
              </a:lnSpc>
              <a:spcBef>
                <a:spcPts val="1000"/>
              </a:spcBef>
            </a:pPr>
            <a:r>
              <a:rPr lang="lv-LV" sz="1650" b="1" i="1" dirty="0" smtClean="0">
                <a:solidFill>
                  <a:schemeClr val="tx2">
                    <a:lumMod val="75000"/>
                  </a:schemeClr>
                </a:solidFill>
                <a:latin typeface="Comic Sans MS" pitchFamily="66" charset="0"/>
              </a:rPr>
              <a:t>Atkritumus </a:t>
            </a:r>
            <a:r>
              <a:rPr lang="lv-LV" sz="1650" b="1" i="1" dirty="0">
                <a:solidFill>
                  <a:schemeClr val="tx2">
                    <a:lumMod val="75000"/>
                  </a:schemeClr>
                </a:solidFill>
                <a:latin typeface="Comic Sans MS" pitchFamily="66" charset="0"/>
              </a:rPr>
              <a:t>pārvēršam par vērtīgām otrreizējām izejvielām</a:t>
            </a:r>
            <a:r>
              <a:rPr lang="lv-LV" sz="1650" dirty="0">
                <a:solidFill>
                  <a:schemeClr val="tx2">
                    <a:lumMod val="75000"/>
                  </a:schemeClr>
                </a:solidFill>
                <a:latin typeface="Comic Sans MS" pitchFamily="66" charset="0"/>
              </a:rPr>
              <a:t>, </a:t>
            </a:r>
            <a:r>
              <a:rPr lang="lv-LV" sz="1650" dirty="0">
                <a:latin typeface="Comic Sans MS" pitchFamily="66" charset="0"/>
              </a:rPr>
              <a:t>kas ir izmantojamas atkārtoti jau izstrādājumu pagatavošanā;</a:t>
            </a:r>
          </a:p>
          <a:p>
            <a:pPr marL="228600" lvl="0" indent="-228600" algn="just">
              <a:lnSpc>
                <a:spcPct val="90000"/>
              </a:lnSpc>
              <a:spcBef>
                <a:spcPts val="1000"/>
              </a:spcBef>
            </a:pPr>
            <a:r>
              <a:rPr lang="lv-LV" sz="1650" b="1" i="1" dirty="0">
                <a:solidFill>
                  <a:schemeClr val="tx2">
                    <a:lumMod val="75000"/>
                  </a:schemeClr>
                </a:solidFill>
                <a:latin typeface="Comic Sans MS" pitchFamily="66" charset="0"/>
              </a:rPr>
              <a:t>Taupām dabas resursus</a:t>
            </a:r>
            <a:r>
              <a:rPr lang="lv-LV" sz="1650" dirty="0">
                <a:solidFill>
                  <a:schemeClr val="tx2">
                    <a:lumMod val="75000"/>
                  </a:schemeClr>
                </a:solidFill>
                <a:latin typeface="Comic Sans MS" pitchFamily="66" charset="0"/>
              </a:rPr>
              <a:t>, </a:t>
            </a:r>
            <a:r>
              <a:rPr lang="lv-LV" sz="1650" dirty="0">
                <a:latin typeface="Comic Sans MS" pitchFamily="66" charset="0"/>
              </a:rPr>
              <a:t>saglabājot naftas produktus, koksni un citus resursus nākamajām paaudzēm, kā arī ievērojami samazinot ūdens un energoresursu patēriņu;</a:t>
            </a:r>
          </a:p>
          <a:p>
            <a:pPr marL="228600" lvl="0" indent="-228600" algn="just">
              <a:lnSpc>
                <a:spcPct val="90000"/>
              </a:lnSpc>
              <a:spcBef>
                <a:spcPts val="1000"/>
              </a:spcBef>
            </a:pPr>
            <a:r>
              <a:rPr lang="lv-LV" sz="1650" b="1" i="1" dirty="0">
                <a:solidFill>
                  <a:schemeClr val="tx2">
                    <a:lumMod val="75000"/>
                  </a:schemeClr>
                </a:solidFill>
                <a:latin typeface="Comic Sans MS" pitchFamily="66" charset="0"/>
              </a:rPr>
              <a:t>Ietaupām vietu atkritumu poligonos</a:t>
            </a:r>
            <a:r>
              <a:rPr lang="lv-LV" sz="1650" dirty="0">
                <a:solidFill>
                  <a:schemeClr val="tx2">
                    <a:lumMod val="75000"/>
                  </a:schemeClr>
                </a:solidFill>
                <a:latin typeface="Comic Sans MS" pitchFamily="66" charset="0"/>
              </a:rPr>
              <a:t> – </a:t>
            </a:r>
            <a:r>
              <a:rPr lang="lv-LV" sz="1650" dirty="0">
                <a:latin typeface="Comic Sans MS" pitchFamily="66" charset="0"/>
              </a:rPr>
              <a:t>lai noglabāt varētu tikai tos atkritumus, kurus tiešām vairs nav iespējams pārstrādāt atkārtoti;</a:t>
            </a:r>
          </a:p>
          <a:p>
            <a:pPr marL="228600" lvl="0" indent="-228600" algn="just">
              <a:lnSpc>
                <a:spcPct val="90000"/>
              </a:lnSpc>
              <a:spcBef>
                <a:spcPts val="1000"/>
              </a:spcBef>
            </a:pPr>
            <a:r>
              <a:rPr lang="lv-LV" sz="1650" b="1" i="1" dirty="0">
                <a:solidFill>
                  <a:schemeClr val="tx2">
                    <a:lumMod val="75000"/>
                  </a:schemeClr>
                </a:solidFill>
                <a:latin typeface="Comic Sans MS" pitchFamily="66" charset="0"/>
              </a:rPr>
              <a:t>Ietaupām savu naudu</a:t>
            </a:r>
            <a:r>
              <a:rPr lang="lv-LV" sz="1650" dirty="0">
                <a:solidFill>
                  <a:schemeClr val="tx2">
                    <a:lumMod val="75000"/>
                  </a:schemeClr>
                </a:solidFill>
                <a:latin typeface="Comic Sans MS" pitchFamily="66" charset="0"/>
              </a:rPr>
              <a:t>, </a:t>
            </a:r>
            <a:r>
              <a:rPr lang="lv-LV" sz="1650" dirty="0">
                <a:latin typeface="Comic Sans MS" pitchFamily="66" charset="0"/>
              </a:rPr>
              <a:t>jo šķirotos atkritumus savāc un pārstrādā bez maksas, savukārt nešķiroto sadzīves atkritumu izvešanas un apglabāšanas tarifs ar katru gadu pieaug;</a:t>
            </a:r>
          </a:p>
          <a:p>
            <a:pPr marL="228600" lvl="0" indent="-228600" algn="just">
              <a:lnSpc>
                <a:spcPct val="90000"/>
              </a:lnSpc>
              <a:spcBef>
                <a:spcPts val="1000"/>
              </a:spcBef>
            </a:pPr>
            <a:r>
              <a:rPr lang="lv-LV" sz="1650" b="1" i="1" dirty="0">
                <a:solidFill>
                  <a:schemeClr val="tx2">
                    <a:lumMod val="75000"/>
                  </a:schemeClr>
                </a:solidFill>
                <a:latin typeface="Comic Sans MS" pitchFamily="66" charset="0"/>
              </a:rPr>
              <a:t>Saudzējam vidi un ekoloģiju</a:t>
            </a:r>
            <a:r>
              <a:rPr lang="lv-LV" sz="1650" dirty="0">
                <a:solidFill>
                  <a:schemeClr val="tx2">
                    <a:lumMod val="75000"/>
                  </a:schemeClr>
                </a:solidFill>
                <a:latin typeface="Comic Sans MS" pitchFamily="66" charset="0"/>
              </a:rPr>
              <a:t>, </a:t>
            </a:r>
            <a:r>
              <a:rPr lang="lv-LV" sz="1650" dirty="0">
                <a:latin typeface="Comic Sans MS" pitchFamily="66" charset="0"/>
              </a:rPr>
              <a:t>jo atkritumi, nonākot dabā vai tiekot nepareizi utilizēti (piemēram, sadedzinot ugunskurā), rada nozīmīgu piesārņojumu un draudus cilvēka veselībai;</a:t>
            </a:r>
          </a:p>
          <a:p>
            <a:pPr marL="228600" lvl="0" indent="-228600" algn="just">
              <a:lnSpc>
                <a:spcPct val="90000"/>
              </a:lnSpc>
              <a:spcBef>
                <a:spcPts val="1000"/>
              </a:spcBef>
            </a:pPr>
            <a:r>
              <a:rPr lang="lv-LV" sz="1650" b="1" i="1" dirty="0">
                <a:solidFill>
                  <a:schemeClr val="tx2">
                    <a:lumMod val="75000"/>
                  </a:schemeClr>
                </a:solidFill>
                <a:latin typeface="Comic Sans MS" pitchFamily="66" charset="0"/>
              </a:rPr>
              <a:t>Padarām dabu ap mums skaistāku</a:t>
            </a:r>
            <a:r>
              <a:rPr lang="lv-LV" sz="1650" b="1" dirty="0">
                <a:solidFill>
                  <a:schemeClr val="tx2">
                    <a:lumMod val="75000"/>
                  </a:schemeClr>
                </a:solidFill>
                <a:latin typeface="Comic Sans MS" pitchFamily="66" charset="0"/>
              </a:rPr>
              <a:t> – </a:t>
            </a:r>
            <a:r>
              <a:rPr lang="lv-LV" sz="1650" dirty="0">
                <a:latin typeface="Comic Sans MS" pitchFamily="66" charset="0"/>
              </a:rPr>
              <a:t>bez ceļmalā nomestām pudelēm vai krūmu zaros iestrēgušiem polietilēna maisiņiem</a:t>
            </a:r>
            <a:r>
              <a:rPr lang="lv-LV" sz="1700" dirty="0">
                <a:latin typeface="Comic Sans MS" pitchFamily="66" charset="0"/>
              </a:rPr>
              <a:t>;</a:t>
            </a:r>
          </a:p>
          <a:p>
            <a:pPr marL="228600" lvl="0" indent="-228600" algn="just">
              <a:lnSpc>
                <a:spcPct val="90000"/>
              </a:lnSpc>
              <a:spcBef>
                <a:spcPts val="1000"/>
              </a:spcBef>
            </a:pPr>
            <a:r>
              <a:rPr lang="lv-LV" sz="1800" b="1" dirty="0">
                <a:solidFill>
                  <a:srgbClr val="C00000"/>
                </a:solidFill>
                <a:latin typeface="Comic Sans MS" pitchFamily="66" charset="0"/>
              </a:rPr>
              <a:t>Parādām savu attieksmi, iestājoties par planētas nākotni – lai zaļi un veselīgi varētu dzīvot ne tikai mēs paši, bet arī mūsu bērni un </a:t>
            </a:r>
            <a:r>
              <a:rPr lang="lv-LV" sz="1800" b="1" dirty="0" smtClean="0">
                <a:solidFill>
                  <a:srgbClr val="C00000"/>
                </a:solidFill>
                <a:latin typeface="Comic Sans MS" pitchFamily="66" charset="0"/>
              </a:rPr>
              <a:t>mazbērni!!!!!</a:t>
            </a:r>
            <a:endParaRPr lang="lv-LV" sz="1800" b="1" dirty="0">
              <a:solidFill>
                <a:srgbClr val="C00000"/>
              </a:solidFill>
              <a:latin typeface="Comic Sans MS" pitchFamily="66" charset="0"/>
            </a:endParaRPr>
          </a:p>
        </p:txBody>
      </p:sp>
    </p:spTree>
    <p:extLst>
      <p:ext uri="{BB962C8B-B14F-4D97-AF65-F5344CB8AC3E}">
        <p14:creationId xmlns:p14="http://schemas.microsoft.com/office/powerpoint/2010/main" val="110580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3200" b="1" dirty="0" smtClean="0">
                <a:solidFill>
                  <a:schemeClr val="bg1"/>
                </a:solidFill>
                <a:latin typeface="Comic Sans MS" pitchFamily="66" charset="0"/>
              </a:rPr>
              <a:t>Ekoskolas visā pasaulē </a:t>
            </a:r>
            <a:r>
              <a:rPr lang="lv-LV" sz="3200" b="1" smtClean="0">
                <a:solidFill>
                  <a:schemeClr val="bg1"/>
                </a:solidFill>
                <a:latin typeface="Comic Sans MS" pitchFamily="66" charset="0"/>
              </a:rPr>
              <a:t>Tevi </a:t>
            </a:r>
            <a:r>
              <a:rPr lang="lv-LV" sz="3200" b="1" smtClean="0">
                <a:solidFill>
                  <a:schemeClr val="bg1"/>
                </a:solidFill>
                <a:latin typeface="Comic Sans MS" pitchFamily="66" charset="0"/>
              </a:rPr>
              <a:t>aicina:</a:t>
            </a:r>
            <a:endParaRPr lang="lv-LV" sz="3200" b="1" dirty="0">
              <a:solidFill>
                <a:schemeClr val="bg1"/>
              </a:solidFill>
              <a:latin typeface="Comic Sans MS" pitchFamily="66" charset="0"/>
            </a:endParaRPr>
          </a:p>
        </p:txBody>
      </p:sp>
      <p:sp>
        <p:nvSpPr>
          <p:cNvPr id="5" name="Content Placeholder 4"/>
          <p:cNvSpPr>
            <a:spLocks noGrp="1"/>
          </p:cNvSpPr>
          <p:nvPr>
            <p:ph idx="1"/>
          </p:nvPr>
        </p:nvSpPr>
        <p:spPr>
          <a:xfrm>
            <a:off x="107504" y="5661248"/>
            <a:ext cx="8928992" cy="864096"/>
          </a:xfrm>
        </p:spPr>
        <p:txBody>
          <a:bodyPr>
            <a:noAutofit/>
          </a:bodyPr>
          <a:lstStyle/>
          <a:p>
            <a:pPr marL="0" indent="0" algn="ctr">
              <a:buNone/>
            </a:pPr>
            <a:r>
              <a:rPr lang="lv-LV" sz="3600" b="1" dirty="0" smtClean="0">
                <a:solidFill>
                  <a:schemeClr val="bg1"/>
                </a:solidFill>
                <a:latin typeface="Comic Sans MS" pitchFamily="66" charset="0"/>
              </a:rPr>
              <a:t>MAINI </a:t>
            </a:r>
            <a:r>
              <a:rPr lang="lv-LV" sz="3600" b="1" dirty="0">
                <a:solidFill>
                  <a:schemeClr val="bg1"/>
                </a:solidFill>
                <a:latin typeface="Comic Sans MS" pitchFamily="66" charset="0"/>
              </a:rPr>
              <a:t>SEVI – NEVIS KLIMATU!</a:t>
            </a:r>
            <a:endParaRPr lang="lv-LV" sz="3600" dirty="0"/>
          </a:p>
        </p:txBody>
      </p:sp>
    </p:spTree>
    <p:extLst>
      <p:ext uri="{BB962C8B-B14F-4D97-AF65-F5344CB8AC3E}">
        <p14:creationId xmlns:p14="http://schemas.microsoft.com/office/powerpoint/2010/main" val="371862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5000" t="-7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9552" y="5661248"/>
            <a:ext cx="8229600" cy="1008112"/>
          </a:xfrm>
        </p:spPr>
        <p:txBody>
          <a:bodyPr>
            <a:noAutofit/>
          </a:bodyPr>
          <a:lstStyle/>
          <a:p>
            <a:endParaRPr lang="lv-LV" sz="3600" b="1" dirty="0"/>
          </a:p>
        </p:txBody>
      </p:sp>
    </p:spTree>
    <p:extLst>
      <p:ext uri="{BB962C8B-B14F-4D97-AF65-F5344CB8AC3E}">
        <p14:creationId xmlns:p14="http://schemas.microsoft.com/office/powerpoint/2010/main" val="28111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r>
              <a:rPr lang="lv-LV" b="1" dirty="0" smtClean="0">
                <a:solidFill>
                  <a:schemeClr val="accent4">
                    <a:lumMod val="75000"/>
                  </a:schemeClr>
                </a:solidFill>
                <a:latin typeface="Comic Sans MS" pitchFamily="66" charset="0"/>
              </a:rPr>
              <a:t>Paldies par uzmanību!</a:t>
            </a:r>
            <a:endParaRPr lang="lv-LV" b="1" dirty="0">
              <a:solidFill>
                <a:schemeClr val="accent4">
                  <a:lumMod val="75000"/>
                </a:schemeClr>
              </a:solidFill>
              <a:latin typeface="Comic Sans MS" pitchFamily="66" charset="0"/>
            </a:endParaRPr>
          </a:p>
        </p:txBody>
      </p:sp>
    </p:spTree>
    <p:extLst>
      <p:ext uri="{BB962C8B-B14F-4D97-AF65-F5344CB8AC3E}">
        <p14:creationId xmlns:p14="http://schemas.microsoft.com/office/powerpoint/2010/main" val="142711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smtClean="0">
                <a:solidFill>
                  <a:schemeClr val="bg1"/>
                </a:solidFill>
                <a:latin typeface="Comic Sans MS" pitchFamily="66" charset="0"/>
              </a:rPr>
              <a:t>INFORMĀCIJA...</a:t>
            </a:r>
            <a:endParaRPr lang="lv-LV" dirty="0">
              <a:solidFill>
                <a:schemeClr val="bg1"/>
              </a:solidFill>
              <a:latin typeface="Comic Sans MS" pitchFamily="66" charset="0"/>
            </a:endParaRPr>
          </a:p>
        </p:txBody>
      </p:sp>
      <p:sp>
        <p:nvSpPr>
          <p:cNvPr id="3" name="Content Placeholder 2"/>
          <p:cNvSpPr>
            <a:spLocks noGrp="1"/>
          </p:cNvSpPr>
          <p:nvPr>
            <p:ph idx="1"/>
          </p:nvPr>
        </p:nvSpPr>
        <p:spPr>
          <a:xfrm>
            <a:off x="457200" y="2348880"/>
            <a:ext cx="8363272" cy="4176464"/>
          </a:xfrm>
        </p:spPr>
        <p:txBody>
          <a:bodyPr>
            <a:normAutofit fontScale="92500" lnSpcReduction="20000"/>
          </a:bodyPr>
          <a:lstStyle/>
          <a:p>
            <a:pPr marL="0" indent="0" algn="just">
              <a:buNone/>
            </a:pPr>
            <a:endParaRPr lang="lv-LV" dirty="0" smtClean="0"/>
          </a:p>
          <a:p>
            <a:pPr marL="0" indent="0" algn="just">
              <a:buNone/>
            </a:pPr>
            <a:r>
              <a:rPr lang="lv-LV" dirty="0" smtClean="0">
                <a:latin typeface="Comic Sans MS" pitchFamily="66" charset="0"/>
              </a:rPr>
              <a:t>Plūdi, vētras, orkāni, sausums – arvien biežāk tiek ziņots par šādām dabas katastrofām. Un arvien biežāk un pārliecinošāk saistībā ar tām tiek minētas </a:t>
            </a:r>
            <a:r>
              <a:rPr lang="lv-LV" b="1" dirty="0" smtClean="0">
                <a:latin typeface="Comic Sans MS" pitchFamily="66" charset="0"/>
              </a:rPr>
              <a:t>klimata izmaiņas</a:t>
            </a:r>
            <a:r>
              <a:rPr lang="lv-LV" dirty="0" smtClean="0">
                <a:latin typeface="Comic Sans MS" pitchFamily="66" charset="0"/>
              </a:rPr>
              <a:t>. </a:t>
            </a:r>
          </a:p>
          <a:p>
            <a:pPr marL="0" indent="0" algn="just">
              <a:buNone/>
            </a:pPr>
            <a:r>
              <a:rPr lang="lv-LV" b="1" dirty="0" smtClean="0">
                <a:latin typeface="Comic Sans MS" pitchFamily="66" charset="0"/>
              </a:rPr>
              <a:t>Klimata izmaiņas</a:t>
            </a:r>
            <a:r>
              <a:rPr lang="lv-LV" dirty="0" smtClean="0">
                <a:latin typeface="Comic Sans MS" pitchFamily="66" charset="0"/>
              </a:rPr>
              <a:t> ir visnopietnākie draudi mūsu planētai. Globālā sasilšana veicina jūras līmeņa celšanos, izraisot postošus plūdus, vētras, ilgstošus sausuma periodus un saslimšanas ar tropiskajām slimībām. </a:t>
            </a:r>
            <a:endParaRPr lang="lv-LV" dirty="0">
              <a:latin typeface="Comic Sans MS" pitchFamily="66" charset="0"/>
            </a:endParaRPr>
          </a:p>
        </p:txBody>
      </p:sp>
    </p:spTree>
    <p:extLst>
      <p:ext uri="{BB962C8B-B14F-4D97-AF65-F5344CB8AC3E}">
        <p14:creationId xmlns:p14="http://schemas.microsoft.com/office/powerpoint/2010/main" val="257904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37112"/>
            <a:ext cx="8229600" cy="2304256"/>
          </a:xfrm>
        </p:spPr>
        <p:txBody>
          <a:bodyPr>
            <a:noAutofit/>
          </a:bodyPr>
          <a:lstStyle/>
          <a:p>
            <a:r>
              <a:rPr lang="lv-LV" sz="3200" dirty="0" smtClean="0">
                <a:latin typeface="Comic Sans MS" pitchFamily="66" charset="0"/>
              </a:rPr>
              <a:t>Daudzviet pasaulē jau šobrīd ir izjūtamas traģiskās globālās sasilšanas sekas. </a:t>
            </a:r>
            <a:br>
              <a:rPr lang="lv-LV" sz="3200" dirty="0" smtClean="0">
                <a:latin typeface="Comic Sans MS" pitchFamily="66" charset="0"/>
              </a:rPr>
            </a:br>
            <a:r>
              <a:rPr lang="lv-LV" sz="3200" dirty="0" smtClean="0">
                <a:latin typeface="Comic Sans MS" pitchFamily="66" charset="0"/>
              </a:rPr>
              <a:t>Mums ir jārīkojas, lai nepieļautu, ka situācija kļūst vēl daudz ļaunāka!!! </a:t>
            </a:r>
            <a:br>
              <a:rPr lang="lv-LV" sz="3200" dirty="0" smtClean="0">
                <a:latin typeface="Comic Sans MS" pitchFamily="66" charset="0"/>
              </a:rPr>
            </a:br>
            <a:endParaRPr lang="lv-LV" sz="3200" dirty="0">
              <a:latin typeface="Comic Sans MS" pitchFamily="66" charset="0"/>
            </a:endParaRPr>
          </a:p>
        </p:txBody>
      </p:sp>
    </p:spTree>
    <p:extLst>
      <p:ext uri="{BB962C8B-B14F-4D97-AF65-F5344CB8AC3E}">
        <p14:creationId xmlns:p14="http://schemas.microsoft.com/office/powerpoint/2010/main" val="230936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chemeClr val="accent4">
                    <a:lumMod val="50000"/>
                  </a:schemeClr>
                </a:solidFill>
                <a:latin typeface="Comic Sans MS" pitchFamily="66" charset="0"/>
              </a:rPr>
              <a:t>Kas izraisa klimata pārmaiņas?</a:t>
            </a:r>
            <a:endParaRPr lang="lv-LV" dirty="0">
              <a:solidFill>
                <a:schemeClr val="accent4">
                  <a:lumMod val="50000"/>
                </a:schemeClr>
              </a:solidFill>
              <a:latin typeface="Comic Sans MS" pitchFamily="66" charset="0"/>
            </a:endParaRPr>
          </a:p>
        </p:txBody>
      </p:sp>
      <p:sp>
        <p:nvSpPr>
          <p:cNvPr id="3" name="Content Placeholder 2"/>
          <p:cNvSpPr>
            <a:spLocks noGrp="1"/>
          </p:cNvSpPr>
          <p:nvPr>
            <p:ph idx="1"/>
          </p:nvPr>
        </p:nvSpPr>
        <p:spPr/>
        <p:txBody>
          <a:bodyPr>
            <a:noAutofit/>
          </a:bodyPr>
          <a:lstStyle/>
          <a:p>
            <a:pPr algn="just"/>
            <a:r>
              <a:rPr lang="lv-LV" sz="2800" dirty="0" smtClean="0">
                <a:latin typeface="Comic Sans MS" pitchFamily="66" charset="0"/>
              </a:rPr>
              <a:t>Klimata izmaiņas vai globālā sasilšana ir process, ko izraisa pieaugošais ogļskābās gāzes (CO2) un citu piesārņojošo gāzu līmenis atmosfērā.</a:t>
            </a:r>
          </a:p>
          <a:p>
            <a:pPr algn="just"/>
            <a:r>
              <a:rPr lang="lv-LV" sz="2800" dirty="0" smtClean="0">
                <a:latin typeface="Comic Sans MS" pitchFamily="66" charset="0"/>
              </a:rPr>
              <a:t>Šīs gāzes aiztur saules siltumu Zemes atmosfērā, kā rezultātā Zeme to neatstaro un notiek atmosfēras sasilšana.</a:t>
            </a:r>
          </a:p>
          <a:p>
            <a:pPr algn="just"/>
            <a:r>
              <a:rPr lang="lv-LV" sz="2800" dirty="0" smtClean="0">
                <a:latin typeface="Comic Sans MS" pitchFamily="66" charset="0"/>
              </a:rPr>
              <a:t>Ja siltumnīcas efektu izraisošās gāzes nokļūst atmosfērā, tās tur paliek vairākus gadus. Tā kā pieaug šo gāzu koncentrācija atmosfērā, pieaug arī planētas temperatūra</a:t>
            </a:r>
            <a:r>
              <a:rPr lang="lv-LV" sz="2800" dirty="0" smtClean="0">
                <a:solidFill>
                  <a:schemeClr val="bg1"/>
                </a:solidFill>
                <a:latin typeface="Comic Sans MS" pitchFamily="66" charset="0"/>
              </a:rPr>
              <a:t>.</a:t>
            </a:r>
            <a:endParaRPr lang="lv-LV" sz="2800" dirty="0">
              <a:solidFill>
                <a:schemeClr val="bg1"/>
              </a:solidFill>
              <a:latin typeface="Comic Sans MS" pitchFamily="66" charset="0"/>
            </a:endParaRPr>
          </a:p>
        </p:txBody>
      </p:sp>
    </p:spTree>
    <p:extLst>
      <p:ext uri="{BB962C8B-B14F-4D97-AF65-F5344CB8AC3E}">
        <p14:creationId xmlns:p14="http://schemas.microsoft.com/office/powerpoint/2010/main" val="11838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579296" cy="3168352"/>
          </a:xfrm>
        </p:spPr>
        <p:txBody>
          <a:bodyPr>
            <a:normAutofit/>
          </a:bodyPr>
          <a:lstStyle/>
          <a:p>
            <a:r>
              <a:rPr lang="lv-LV" sz="3600" dirty="0" smtClean="0">
                <a:latin typeface="Comic Sans MS" pitchFamily="66" charset="0"/>
              </a:rPr>
              <a:t>   Būtiskākie siltumnīcas efektu izraisošo gāzu emisiju cēloņi ir naftas produktu, ogļu un dažādu gāzu intensīva izmantošana saimnieciskajā darbībā, kā </a:t>
            </a:r>
            <a:r>
              <a:rPr lang="lv-LV" sz="3600" b="1" dirty="0" smtClean="0">
                <a:latin typeface="Comic Sans MS" pitchFamily="66" charset="0"/>
              </a:rPr>
              <a:t>arī lietus mežu izciršana</a:t>
            </a:r>
            <a:r>
              <a:rPr lang="lv-LV" sz="3600" dirty="0" smtClean="0">
                <a:latin typeface="Comic Sans MS" pitchFamily="66" charset="0"/>
              </a:rPr>
              <a:t>. </a:t>
            </a:r>
            <a:endParaRPr lang="lv-LV" sz="3600" dirty="0">
              <a:latin typeface="Comic Sans MS" pitchFamily="66" charset="0"/>
            </a:endParaRPr>
          </a:p>
        </p:txBody>
      </p:sp>
    </p:spTree>
    <p:extLst>
      <p:ext uri="{BB962C8B-B14F-4D97-AF65-F5344CB8AC3E}">
        <p14:creationId xmlns:p14="http://schemas.microsoft.com/office/powerpoint/2010/main" val="71391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43000" r="-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latin typeface="Comic Sans MS" pitchFamily="66" charset="0"/>
              </a:rPr>
              <a:t>Kas rada ogļskābās gāzes emisijas</a:t>
            </a:r>
            <a:r>
              <a:rPr lang="lv-LV" dirty="0" smtClean="0"/>
              <a:t>?</a:t>
            </a:r>
            <a:endParaRPr lang="lv-LV" dirty="0"/>
          </a:p>
        </p:txBody>
      </p:sp>
      <p:sp>
        <p:nvSpPr>
          <p:cNvPr id="3" name="Content Placeholder 2"/>
          <p:cNvSpPr>
            <a:spLocks noGrp="1"/>
          </p:cNvSpPr>
          <p:nvPr>
            <p:ph idx="1"/>
          </p:nvPr>
        </p:nvSpPr>
        <p:spPr/>
        <p:txBody>
          <a:bodyPr>
            <a:noAutofit/>
          </a:bodyPr>
          <a:lstStyle/>
          <a:p>
            <a:pPr algn="just"/>
            <a:r>
              <a:rPr lang="lv-LV" sz="2400" b="1" dirty="0" smtClean="0">
                <a:latin typeface="Comic Sans MS" pitchFamily="66" charset="0"/>
              </a:rPr>
              <a:t>Transports – 25,5%</a:t>
            </a:r>
            <a:r>
              <a:rPr lang="lv-LV" sz="2400" dirty="0" smtClean="0">
                <a:latin typeface="Comic Sans MS" pitchFamily="66" charset="0"/>
              </a:rPr>
              <a:t> Labākas iespējas izmantot sabiedrisko transportu un investīcijas tīrākas degvielas izstrādē var palīdzēt samazināt ogļskābās gāzes emisijas, ko rada transports.</a:t>
            </a:r>
          </a:p>
          <a:p>
            <a:pPr algn="just"/>
            <a:r>
              <a:rPr lang="lv-LV" sz="2400" b="1" dirty="0" smtClean="0">
                <a:latin typeface="Comic Sans MS" pitchFamily="66" charset="0"/>
              </a:rPr>
              <a:t>Enerģija, ko izmanto mājsaimniecībās – 27%</a:t>
            </a:r>
            <a:r>
              <a:rPr lang="lv-LV" sz="2400" dirty="0" smtClean="0">
                <a:latin typeface="Comic Sans MS" pitchFamily="66" charset="0"/>
              </a:rPr>
              <a:t> Uzlabojot māju siltumizolāciju, ir iespējams ietaupīt nozīmīgu apjomu enerģijas, kuras ražošanai tiek izmantoti tādi kurināmie kā naftas produkti, gāze, ogles, kokmateriāli. Dedzinot šos kurināmos, gaisā izdalās ogļskābā gāze. Tāpat ir nepieciešams attīstīt zaļās elektroenerģijas ražošanas veidus, tādus kā vēja ģeneratori, saules baterijas un viļņu enerģijas izmantošanas iespējas</a:t>
            </a:r>
            <a:r>
              <a:rPr lang="lv-LV" sz="2400" dirty="0" smtClean="0"/>
              <a:t>. </a:t>
            </a:r>
            <a:endParaRPr lang="lv-LV" sz="2400" dirty="0"/>
          </a:p>
        </p:txBody>
      </p:sp>
    </p:spTree>
    <p:extLst>
      <p:ext uri="{BB962C8B-B14F-4D97-AF65-F5344CB8AC3E}">
        <p14:creationId xmlns:p14="http://schemas.microsoft.com/office/powerpoint/2010/main" val="36390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58418"/>
          </a:xfrm>
        </p:spPr>
        <p:txBody>
          <a:bodyPr>
            <a:normAutofit/>
          </a:bodyPr>
          <a:lstStyle/>
          <a:p>
            <a:pPr marL="342900" indent="-342900" algn="just">
              <a:buFont typeface="Arial" pitchFamily="34" charset="0"/>
              <a:buChar char="•"/>
            </a:pPr>
            <a:r>
              <a:rPr lang="lv-LV" sz="2400" b="1" dirty="0" smtClean="0">
                <a:latin typeface="Comic Sans MS" pitchFamily="66" charset="0"/>
              </a:rPr>
              <a:t>Industriālās emisijas – 46,5% </a:t>
            </a:r>
            <a:r>
              <a:rPr lang="lv-LV" sz="2400" dirty="0" smtClean="0">
                <a:latin typeface="Comic Sans MS" pitchFamily="66" charset="0"/>
              </a:rPr>
              <a:t>Ir nepieciešams fosilos kurināmos (tādus kā naftas produkti, ogles, gāze) aizvietot ar tīrākām alternatīvām. Mēs varam samazināt arī dabas un cilvēku radīto resursu patēriņu, tādā veidā arī samazinot atkritumu daudzumu. To var darīt, pērkot mazāk dažāda veida produktus, tos atkārtoti izmantojot un šķirojot atkritumus.</a:t>
            </a:r>
            <a:endParaRPr lang="lv-LV" sz="2400" dirty="0">
              <a:latin typeface="Comic Sans MS" pitchFamily="66" charset="0"/>
            </a:endParaRPr>
          </a:p>
        </p:txBody>
      </p:sp>
    </p:spTree>
    <p:extLst>
      <p:ext uri="{BB962C8B-B14F-4D97-AF65-F5344CB8AC3E}">
        <p14:creationId xmlns:p14="http://schemas.microsoft.com/office/powerpoint/2010/main" val="65713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Comic Sans MS" pitchFamily="66" charset="0"/>
              </a:rPr>
              <a:t>Vai Tu to zināji?</a:t>
            </a:r>
            <a:endParaRPr lang="lv-LV" dirty="0">
              <a:latin typeface="Comic Sans MS" pitchFamily="66" charset="0"/>
            </a:endParaRPr>
          </a:p>
        </p:txBody>
      </p:sp>
      <p:sp>
        <p:nvSpPr>
          <p:cNvPr id="3" name="Content Placeholder 2"/>
          <p:cNvSpPr>
            <a:spLocks noGrp="1"/>
          </p:cNvSpPr>
          <p:nvPr>
            <p:ph idx="1"/>
          </p:nvPr>
        </p:nvSpPr>
        <p:spPr>
          <a:xfrm>
            <a:off x="4427984" y="1556792"/>
            <a:ext cx="4608512" cy="5102027"/>
          </a:xfrm>
        </p:spPr>
        <p:txBody>
          <a:bodyPr>
            <a:normAutofit/>
          </a:bodyPr>
          <a:lstStyle/>
          <a:p>
            <a:r>
              <a:rPr lang="lv-LV" sz="2800" b="1" dirty="0" smtClean="0">
                <a:latin typeface="Comic Sans MS" pitchFamily="66" charset="0"/>
              </a:rPr>
              <a:t>Globālā sasilšana </a:t>
            </a:r>
            <a:r>
              <a:rPr lang="lv-LV" sz="2800" dirty="0" smtClean="0">
                <a:latin typeface="Comic Sans MS" pitchFamily="66" charset="0"/>
              </a:rPr>
              <a:t>ir izraisījusi arktisko ledāju kušanu, kā rezultātā laika posmā no 1950. gada līdz mūsdienām ir izkusuši gandrīz 40% ledāju. </a:t>
            </a:r>
          </a:p>
          <a:p>
            <a:r>
              <a:rPr lang="lv-LV" sz="2800" dirty="0" smtClean="0">
                <a:latin typeface="Comic Sans MS" pitchFamily="66" charset="0"/>
              </a:rPr>
              <a:t>Pēdējo 30 gadu laikā plūdu, vētru, sausuma un karstuma periodu skaits ir trīskāršojies</a:t>
            </a:r>
            <a:endParaRPr lang="lv-LV" sz="2800" dirty="0">
              <a:latin typeface="Comic Sans MS" pitchFamily="66" charset="0"/>
            </a:endParaRPr>
          </a:p>
        </p:txBody>
      </p:sp>
      <p:sp>
        <p:nvSpPr>
          <p:cNvPr id="4" name="Content Placeholder 3"/>
          <p:cNvSpPr>
            <a:spLocks noGrp="1"/>
          </p:cNvSpPr>
          <p:nvPr>
            <p:ph sz="half" idx="4294967295"/>
          </p:nvPr>
        </p:nvSpPr>
        <p:spPr>
          <a:xfrm>
            <a:off x="5105400" y="1600200"/>
            <a:ext cx="4038600" cy="4525963"/>
          </a:xfrm>
        </p:spPr>
        <p:txBody>
          <a:bodyPr>
            <a:normAutofit/>
          </a:bodyPr>
          <a:lstStyle/>
          <a:p>
            <a:pPr marL="0" indent="0">
              <a:buNone/>
            </a:pPr>
            <a:r>
              <a:rPr lang="lv-LV" sz="2400" dirty="0" smtClean="0">
                <a:latin typeface="Comic Sans MS" pitchFamily="66" charset="0"/>
              </a:rPr>
              <a:t> </a:t>
            </a:r>
            <a:endParaRPr lang="lv-LV" sz="2400" dirty="0">
              <a:latin typeface="Comic Sans MS" pitchFamily="66" charset="0"/>
            </a:endParaRPr>
          </a:p>
        </p:txBody>
      </p:sp>
    </p:spTree>
    <p:extLst>
      <p:ext uri="{BB962C8B-B14F-4D97-AF65-F5344CB8AC3E}">
        <p14:creationId xmlns:p14="http://schemas.microsoft.com/office/powerpoint/2010/main" val="425155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77272"/>
            <a:ext cx="8229600" cy="792088"/>
          </a:xfrm>
        </p:spPr>
        <p:txBody>
          <a:bodyPr>
            <a:normAutofit fontScale="90000"/>
          </a:bodyPr>
          <a:lstStyle/>
          <a:p>
            <a:r>
              <a:rPr lang="lv-LV" sz="2400" dirty="0" smtClean="0">
                <a:latin typeface="Comic Sans MS" pitchFamily="66" charset="0"/>
              </a:rPr>
              <a:t>Pasaule kopskatā. Valstis, kurās ir vismazāk un visvairāk riska klimata pārmaiņām</a:t>
            </a:r>
            <a:endParaRPr lang="lv-LV" sz="2400" dirty="0">
              <a:latin typeface="Comic Sans MS" pitchFamily="66" charset="0"/>
            </a:endParaRPr>
          </a:p>
        </p:txBody>
      </p:sp>
    </p:spTree>
    <p:extLst>
      <p:ext uri="{BB962C8B-B14F-4D97-AF65-F5344CB8AC3E}">
        <p14:creationId xmlns:p14="http://schemas.microsoft.com/office/powerpoint/2010/main" val="195041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724</Words>
  <Application>Microsoft Office PowerPoint</Application>
  <PresentationFormat>Slaidrāde ekrānā (4:3)</PresentationFormat>
  <Paragraphs>43</Paragraphs>
  <Slides>14</Slides>
  <Notes>4</Notes>
  <HiddenSlides>0</HiddenSlides>
  <MMClips>0</MMClips>
  <ScaleCrop>false</ScaleCrop>
  <HeadingPairs>
    <vt:vector size="4" baseType="variant">
      <vt:variant>
        <vt:lpstr>Dizains</vt:lpstr>
      </vt:variant>
      <vt:variant>
        <vt:i4>1</vt:i4>
      </vt:variant>
      <vt:variant>
        <vt:lpstr>Slaidu virsraksti</vt:lpstr>
      </vt:variant>
      <vt:variant>
        <vt:i4>14</vt:i4>
      </vt:variant>
    </vt:vector>
  </HeadingPairs>
  <TitlesOfParts>
    <vt:vector size="15" baseType="lpstr">
      <vt:lpstr>Office Theme</vt:lpstr>
      <vt:lpstr>TRAKAS LIETAS   PAR KLIMATA IZMAIŅĀM… Sagatavoja: Alūksnes PII «Sprīdītis» skolotāja Sanita Strakša</vt:lpstr>
      <vt:lpstr>INFORMĀCIJA...</vt:lpstr>
      <vt:lpstr>Daudzviet pasaulē jau šobrīd ir izjūtamas traģiskās globālās sasilšanas sekas.  Mums ir jārīkojas, lai nepieļautu, ka situācija kļūst vēl daudz ļaunāka!!!  </vt:lpstr>
      <vt:lpstr>Kas izraisa klimata pārmaiņas?</vt:lpstr>
      <vt:lpstr>   Būtiskākie siltumnīcas efektu izraisošo gāzu emisiju cēloņi ir naftas produktu, ogļu un dažādu gāzu intensīva izmantošana saimnieciskajā darbībā, kā arī lietus mežu izciršana. </vt:lpstr>
      <vt:lpstr>Kas rada ogļskābās gāzes emisijas?</vt:lpstr>
      <vt:lpstr>Industriālās emisijas – 46,5% Ir nepieciešams fosilos kurināmos (tādus kā naftas produkti, ogles, gāze) aizvietot ar tīrākām alternatīvām. Mēs varam samazināt arī dabas un cilvēku radīto resursu patēriņu, tādā veidā arī samazinot atkritumu daudzumu. To var darīt, pērkot mazāk dažāda veida produktus, tos atkārtoti izmantojot un šķirojot atkritumus.</vt:lpstr>
      <vt:lpstr>Vai Tu to zināji?</vt:lpstr>
      <vt:lpstr>Pasaule kopskatā. Valstis, kurās ir vismazāk un visvairāk riska klimata pārmaiņām</vt:lpstr>
      <vt:lpstr> Ko darīt, lai palīdzētu apturēt klimata izmaiņas </vt:lpstr>
      <vt:lpstr>Ne mazāk svarīgu atbalstu savai planētai mēs varam dot, samazinot atkritumus, kas ir pārņēmuši katru zemes stūrīti. </vt:lpstr>
      <vt:lpstr>Ekoskolas visā pasaulē Tevi aicina:</vt:lpstr>
      <vt:lpstr>PowerPoint prezentācija</vt:lpstr>
      <vt:lpstr>Paldies par uzmanību!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TRAKAS LIETAS..... PAR KLIMATA IZMAIŅĀM</dc:title>
  <dc:creator>Home</dc:creator>
  <cp:lastModifiedBy>Spriditis</cp:lastModifiedBy>
  <cp:revision>14</cp:revision>
  <dcterms:created xsi:type="dcterms:W3CDTF">2019-10-22T09:56:39Z</dcterms:created>
  <dcterms:modified xsi:type="dcterms:W3CDTF">2019-10-31T13:22:20Z</dcterms:modified>
</cp:coreProperties>
</file>